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vHw9mYwURI9ocE0W74HPUUyEM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11e77c103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b11e77c103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f095deda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26f095deda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f095deda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6f095ded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C3-HD-BTM.png" id="13" name="Google Shape;13;p1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4" name="Google Shape;14;p15"/>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5"/>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1" name="Shape 71"/>
        <p:cNvGrpSpPr/>
        <p:nvPr/>
      </p:nvGrpSpPr>
      <p:grpSpPr>
        <a:xfrm>
          <a:off x="0" y="0"/>
          <a:ext cx="0" cy="0"/>
          <a:chOff x="0" y="0"/>
          <a:chExt cx="0" cy="0"/>
        </a:xfrm>
      </p:grpSpPr>
      <p:sp>
        <p:nvSpPr>
          <p:cNvPr id="72" name="Google Shape;72;p24"/>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p:nvPr>
            <p:ph idx="2" type="pic"/>
          </p:nvPr>
        </p:nvSpPr>
        <p:spPr>
          <a:xfrm>
            <a:off x="681727" y="941439"/>
            <a:ext cx="10821840" cy="3478161"/>
          </a:xfrm>
          <a:prstGeom prst="rect">
            <a:avLst/>
          </a:prstGeom>
          <a:noFill/>
          <a:ln>
            <a:noFill/>
          </a:ln>
        </p:spPr>
      </p:sp>
      <p:sp>
        <p:nvSpPr>
          <p:cNvPr id="74" name="Google Shape;74;p24"/>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78" name="Shape 78"/>
        <p:cNvGrpSpPr/>
        <p:nvPr/>
      </p:nvGrpSpPr>
      <p:grpSpPr>
        <a:xfrm>
          <a:off x="0" y="0"/>
          <a:ext cx="0" cy="0"/>
          <a:chOff x="0" y="0"/>
          <a:chExt cx="0" cy="0"/>
        </a:xfrm>
      </p:grpSpPr>
      <p:pic>
        <p:nvPicPr>
          <p:cNvPr descr="C3-HD-BTM.png" id="79" name="Google Shape;79;p2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0" name="Google Shape;80;p25"/>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5"/>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25"/>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85" name="Shape 85"/>
        <p:cNvGrpSpPr/>
        <p:nvPr/>
      </p:nvGrpSpPr>
      <p:grpSpPr>
        <a:xfrm>
          <a:off x="0" y="0"/>
          <a:ext cx="0" cy="0"/>
          <a:chOff x="0" y="0"/>
          <a:chExt cx="0" cy="0"/>
        </a:xfrm>
      </p:grpSpPr>
      <p:pic>
        <p:nvPicPr>
          <p:cNvPr descr="C3-HD-BTM.png" id="86" name="Google Shape;86;p26"/>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7" name="Google Shape;87;p26"/>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26"/>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26"/>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6"/>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6"/>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6"/>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entury Gothic"/>
              <a:buNone/>
            </a:pPr>
            <a:r>
              <a:rPr b="0" i="0" lang="en-US" sz="80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94" name="Google Shape;94;p26"/>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entury Gothic"/>
              <a:buNone/>
            </a:pPr>
            <a:r>
              <a:rPr b="0" i="0" lang="en-US" sz="80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95" name="Shape 95"/>
        <p:cNvGrpSpPr/>
        <p:nvPr/>
      </p:nvGrpSpPr>
      <p:grpSpPr>
        <a:xfrm>
          <a:off x="0" y="0"/>
          <a:ext cx="0" cy="0"/>
          <a:chOff x="0" y="0"/>
          <a:chExt cx="0" cy="0"/>
        </a:xfrm>
      </p:grpSpPr>
      <p:pic>
        <p:nvPicPr>
          <p:cNvPr descr="C3-HD-BTM.png" id="96" name="Google Shape;96;p27"/>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7" name="Google Shape;97;p27"/>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7"/>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27"/>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7"/>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28"/>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5" name="Google Shape;105;p28"/>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6" name="Google Shape;106;p28"/>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7" name="Google Shape;107;p28"/>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08" name="Google Shape;108;p28"/>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28"/>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2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29"/>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9"/>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29"/>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1568"/>
              </a:srgbClr>
            </a:outerShdw>
          </a:effectLst>
        </p:spPr>
      </p:sp>
      <p:sp>
        <p:nvSpPr>
          <p:cNvPr id="117" name="Google Shape;117;p29"/>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8" name="Google Shape;118;p29"/>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29"/>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1568"/>
              </a:srgbClr>
            </a:outerShdw>
          </a:effectLst>
        </p:spPr>
      </p:sp>
      <p:sp>
        <p:nvSpPr>
          <p:cNvPr id="120" name="Google Shape;120;p29"/>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1" name="Google Shape;121;p29"/>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9"/>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1568"/>
              </a:srgbClr>
            </a:outerShdw>
          </a:effectLst>
        </p:spPr>
      </p:sp>
      <p:sp>
        <p:nvSpPr>
          <p:cNvPr id="123" name="Google Shape;123;p29"/>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4" name="Google Shape;124;p2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0"/>
          <p:cNvSpPr txBox="1"/>
          <p:nvPr>
            <p:ph idx="1" type="body"/>
          </p:nvPr>
        </p:nvSpPr>
        <p:spPr>
          <a:xfrm rot="5400000">
            <a:off x="4083938"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3" name="Shape 133"/>
        <p:cNvGrpSpPr/>
        <p:nvPr/>
      </p:nvGrpSpPr>
      <p:grpSpPr>
        <a:xfrm>
          <a:off x="0" y="0"/>
          <a:ext cx="0" cy="0"/>
          <a:chOff x="0" y="0"/>
          <a:chExt cx="0" cy="0"/>
        </a:xfrm>
      </p:grpSpPr>
      <p:pic>
        <p:nvPicPr>
          <p:cNvPr descr="C3-HD-BTM.png" id="134" name="Google Shape;134;p31"/>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5" name="Google Shape;135;p31"/>
          <p:cNvSpPr txBox="1"/>
          <p:nvPr>
            <p:ph type="title"/>
          </p:nvPr>
        </p:nvSpPr>
        <p:spPr>
          <a:xfrm rot="5400000">
            <a:off x="8525934"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1"/>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1"/>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1"/>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1"/>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7"/>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7"/>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pic>
        <p:nvPicPr>
          <p:cNvPr descr="C3-HD-BTM.png" id="31" name="Google Shape;31;p18"/>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32" name="Google Shape;32;p18"/>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8"/>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0"/>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0"/>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0"/>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0"/>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22"/>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2"/>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22"/>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23"/>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p:nvPr>
            <p:ph idx="2" type="pic"/>
          </p:nvPr>
        </p:nvSpPr>
        <p:spPr>
          <a:xfrm>
            <a:off x="7861238" y="751241"/>
            <a:ext cx="3644962" cy="5467443"/>
          </a:xfrm>
          <a:prstGeom prst="rect">
            <a:avLst/>
          </a:prstGeom>
          <a:noFill/>
          <a:ln>
            <a:noFill/>
          </a:ln>
        </p:spPr>
      </p:sp>
      <p:sp>
        <p:nvSpPr>
          <p:cNvPr id="67" name="Google Shape;67;p23"/>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3-HD-TOP.png" id="6" name="Google Shape;6;p14"/>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7" name="Google Shape;7;p1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4"/>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9" name="Google Shape;9;p1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1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entury Gothic"/>
              <a:buNone/>
            </a:pPr>
            <a:r>
              <a:rPr lang="en-US" sz="4400"/>
              <a:t>APRIL</a:t>
            </a:r>
            <a:r>
              <a:rPr lang="en-US" sz="4400"/>
              <a:t> FINANCIAL/ ENROLLMENT REPORT</a:t>
            </a:r>
            <a:endParaRPr/>
          </a:p>
        </p:txBody>
      </p:sp>
      <p:sp>
        <p:nvSpPr>
          <p:cNvPr id="145" name="Google Shape;145;p1"/>
          <p:cNvSpPr txBox="1"/>
          <p:nvPr>
            <p:ph idx="1" type="subTitle"/>
          </p:nvPr>
        </p:nvSpPr>
        <p:spPr>
          <a:xfrm>
            <a:off x="1646729" y="4441404"/>
            <a:ext cx="9448800" cy="6858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000"/>
              <a:buNone/>
            </a:pPr>
            <a:r>
              <a:rPr lang="en-US"/>
              <a:t>Board Meeting April 25,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b11e77c103_0_43"/>
          <p:cNvSpPr txBox="1"/>
          <p:nvPr>
            <p:ph type="title"/>
          </p:nvPr>
        </p:nvSpPr>
        <p:spPr>
          <a:xfrm>
            <a:off x="2895600" y="447250"/>
            <a:ext cx="8610600" cy="115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990"/>
              <a:buNone/>
            </a:pPr>
            <a:r>
              <a:rPr lang="en-US" sz="2400"/>
              <a:t>Monthly  Revenues, Expenditures and Fund Balance Compared to Projected - February</a:t>
            </a:r>
            <a:endParaRPr sz="2400"/>
          </a:p>
        </p:txBody>
      </p:sp>
      <p:pic>
        <p:nvPicPr>
          <p:cNvPr id="151" name="Google Shape;151;g2b11e77c103_0_43"/>
          <p:cNvPicPr preferRelativeResize="0"/>
          <p:nvPr/>
        </p:nvPicPr>
        <p:blipFill>
          <a:blip r:embed="rId3">
            <a:alphaModFix/>
          </a:blip>
          <a:stretch>
            <a:fillRect/>
          </a:stretch>
        </p:blipFill>
        <p:spPr>
          <a:xfrm>
            <a:off x="2117225" y="1758075"/>
            <a:ext cx="4013425" cy="3341850"/>
          </a:xfrm>
          <a:prstGeom prst="rect">
            <a:avLst/>
          </a:prstGeom>
          <a:noFill/>
          <a:ln>
            <a:noFill/>
          </a:ln>
        </p:spPr>
      </p:pic>
      <p:pic>
        <p:nvPicPr>
          <p:cNvPr id="152" name="Google Shape;152;g2b11e77c103_0_43"/>
          <p:cNvPicPr preferRelativeResize="0"/>
          <p:nvPr/>
        </p:nvPicPr>
        <p:blipFill>
          <a:blip r:embed="rId4">
            <a:alphaModFix/>
          </a:blip>
          <a:stretch>
            <a:fillRect/>
          </a:stretch>
        </p:blipFill>
        <p:spPr>
          <a:xfrm>
            <a:off x="6678500" y="1781700"/>
            <a:ext cx="4228250" cy="3294600"/>
          </a:xfrm>
          <a:prstGeom prst="rect">
            <a:avLst/>
          </a:prstGeom>
          <a:noFill/>
          <a:ln>
            <a:noFill/>
          </a:ln>
        </p:spPr>
      </p:pic>
      <p:sp>
        <p:nvSpPr>
          <p:cNvPr id="153" name="Google Shape;153;g2b11e77c103_0_43"/>
          <p:cNvSpPr txBox="1"/>
          <p:nvPr/>
        </p:nvSpPr>
        <p:spPr>
          <a:xfrm>
            <a:off x="1927050" y="5488300"/>
            <a:ext cx="9436800" cy="7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latin typeface="Century Gothic"/>
                <a:ea typeface="Century Gothic"/>
                <a:cs typeface="Century Gothic"/>
                <a:sym typeface="Century Gothic"/>
              </a:rPr>
              <a:t>Revenues for the month are very close to projected.  Due to the tax collections for the year (all in the fall and almost nothing in the spring), we have received 3.91% more revenues than projected, compared with .23% last year.  This makes sense.  Again we spent more in payroll than projected and this month we spent more than projected in expenditures.  However, we are still spending much less for the year in comparison with last year (.10 more than projected this year and 1.79% more last year).  I will have full revenue, expenditure and fund balance projections next month.</a:t>
            </a:r>
            <a:endParaRPr sz="10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txBox="1"/>
          <p:nvPr>
            <p:ph type="title"/>
          </p:nvPr>
        </p:nvSpPr>
        <p:spPr>
          <a:xfrm>
            <a:off x="4054700" y="257600"/>
            <a:ext cx="7471800" cy="48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entury Gothic"/>
              <a:buNone/>
            </a:pPr>
            <a:r>
              <a:rPr lang="en-US" sz="1800"/>
              <a:t>FEBR</a:t>
            </a:r>
            <a:r>
              <a:rPr lang="en-US" sz="1800"/>
              <a:t>UARY 2024 BUDGET STATUS REPORT – GENERAL FUND</a:t>
            </a:r>
            <a:endParaRPr sz="1800"/>
          </a:p>
        </p:txBody>
      </p:sp>
      <p:pic>
        <p:nvPicPr>
          <p:cNvPr id="159" name="Google Shape;159;p2"/>
          <p:cNvPicPr preferRelativeResize="0"/>
          <p:nvPr/>
        </p:nvPicPr>
        <p:blipFill>
          <a:blip r:embed="rId3">
            <a:alphaModFix/>
          </a:blip>
          <a:stretch>
            <a:fillRect/>
          </a:stretch>
        </p:blipFill>
        <p:spPr>
          <a:xfrm>
            <a:off x="2203175" y="1008950"/>
            <a:ext cx="9480250" cy="543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ph type="title"/>
          </p:nvPr>
        </p:nvSpPr>
        <p:spPr>
          <a:xfrm>
            <a:off x="4169525" y="305875"/>
            <a:ext cx="7582200" cy="53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entury Gothic"/>
              <a:buNone/>
            </a:pPr>
            <a:r>
              <a:rPr lang="en-US" sz="1800"/>
              <a:t>FEBR</a:t>
            </a:r>
            <a:r>
              <a:rPr lang="en-US" sz="1800"/>
              <a:t>UARY 2024 BUDGET STATUS REPORT – CAPITAL PROJECTS FUND</a:t>
            </a:r>
            <a:endParaRPr sz="1800"/>
          </a:p>
        </p:txBody>
      </p:sp>
      <p:pic>
        <p:nvPicPr>
          <p:cNvPr id="165" name="Google Shape;165;p4"/>
          <p:cNvPicPr preferRelativeResize="0"/>
          <p:nvPr/>
        </p:nvPicPr>
        <p:blipFill>
          <a:blip r:embed="rId3">
            <a:alphaModFix/>
          </a:blip>
          <a:stretch>
            <a:fillRect/>
          </a:stretch>
        </p:blipFill>
        <p:spPr>
          <a:xfrm>
            <a:off x="2302575" y="1022700"/>
            <a:ext cx="9110850" cy="5570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type="title"/>
          </p:nvPr>
        </p:nvSpPr>
        <p:spPr>
          <a:xfrm>
            <a:off x="3877625" y="499050"/>
            <a:ext cx="7874400" cy="53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entury Gothic"/>
              <a:buNone/>
            </a:pPr>
            <a:r>
              <a:rPr lang="en-US" sz="1800"/>
              <a:t>FEBR</a:t>
            </a:r>
            <a:r>
              <a:rPr lang="en-US" sz="1800"/>
              <a:t>UARY 2024 BUDGET STATUS REPORT – DEBT SERVICE FUND</a:t>
            </a:r>
            <a:endParaRPr sz="1800"/>
          </a:p>
        </p:txBody>
      </p:sp>
      <p:pic>
        <p:nvPicPr>
          <p:cNvPr id="171" name="Google Shape;171;p6"/>
          <p:cNvPicPr preferRelativeResize="0"/>
          <p:nvPr/>
        </p:nvPicPr>
        <p:blipFill>
          <a:blip r:embed="rId3">
            <a:alphaModFix/>
          </a:blip>
          <a:stretch>
            <a:fillRect/>
          </a:stretch>
        </p:blipFill>
        <p:spPr>
          <a:xfrm>
            <a:off x="2799525" y="1149625"/>
            <a:ext cx="8448250" cy="552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3314175" y="329724"/>
            <a:ext cx="8610600" cy="57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entury Gothic"/>
              <a:buNone/>
            </a:pPr>
            <a:r>
              <a:rPr lang="en-US" sz="1800"/>
              <a:t>FEBR</a:t>
            </a:r>
            <a:r>
              <a:rPr lang="en-US" sz="1800"/>
              <a:t>UARY 2024 BUDGET STATUS REPORT – ASB FUND</a:t>
            </a:r>
            <a:endParaRPr sz="1800"/>
          </a:p>
        </p:txBody>
      </p:sp>
      <p:pic>
        <p:nvPicPr>
          <p:cNvPr id="177" name="Google Shape;177;p8"/>
          <p:cNvPicPr preferRelativeResize="0"/>
          <p:nvPr/>
        </p:nvPicPr>
        <p:blipFill>
          <a:blip r:embed="rId3">
            <a:alphaModFix/>
          </a:blip>
          <a:stretch>
            <a:fillRect/>
          </a:stretch>
        </p:blipFill>
        <p:spPr>
          <a:xfrm>
            <a:off x="2816075" y="1136750"/>
            <a:ext cx="8199800" cy="543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type="title"/>
          </p:nvPr>
        </p:nvSpPr>
        <p:spPr>
          <a:xfrm>
            <a:off x="3509025" y="414125"/>
            <a:ext cx="8435700" cy="91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entury Gothic"/>
              <a:buNone/>
            </a:pPr>
            <a:r>
              <a:rPr lang="en-US" sz="1800"/>
              <a:t>FEBRU</a:t>
            </a:r>
            <a:r>
              <a:rPr lang="en-US" sz="1800"/>
              <a:t>ARY 2024 BUDGET STATUS REPORT – TRANSPORTATION VEHICLE FUND</a:t>
            </a:r>
            <a:endParaRPr sz="1800"/>
          </a:p>
        </p:txBody>
      </p:sp>
      <p:pic>
        <p:nvPicPr>
          <p:cNvPr id="183" name="Google Shape;183;p10"/>
          <p:cNvPicPr preferRelativeResize="0"/>
          <p:nvPr/>
        </p:nvPicPr>
        <p:blipFill>
          <a:blip r:embed="rId3">
            <a:alphaModFix/>
          </a:blip>
          <a:stretch>
            <a:fillRect/>
          </a:stretch>
        </p:blipFill>
        <p:spPr>
          <a:xfrm>
            <a:off x="1954700" y="1394800"/>
            <a:ext cx="8812701" cy="5363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6f095deda2_0_7"/>
          <p:cNvSpPr txBox="1"/>
          <p:nvPr>
            <p:ph type="title"/>
          </p:nvPr>
        </p:nvSpPr>
        <p:spPr>
          <a:xfrm>
            <a:off x="3177225" y="193176"/>
            <a:ext cx="8610600" cy="724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entury Gothic"/>
              <a:buNone/>
            </a:pPr>
            <a:r>
              <a:rPr lang="en-US" sz="2400"/>
              <a:t>FTE ENROLLMENT – APRIL 2024</a:t>
            </a:r>
            <a:endParaRPr/>
          </a:p>
        </p:txBody>
      </p:sp>
      <p:pic>
        <p:nvPicPr>
          <p:cNvPr id="189" name="Google Shape;189;g26f095deda2_0_7"/>
          <p:cNvPicPr preferRelativeResize="0"/>
          <p:nvPr/>
        </p:nvPicPr>
        <p:blipFill>
          <a:blip r:embed="rId3">
            <a:alphaModFix/>
          </a:blip>
          <a:stretch>
            <a:fillRect/>
          </a:stretch>
        </p:blipFill>
        <p:spPr>
          <a:xfrm>
            <a:off x="3230625" y="917675"/>
            <a:ext cx="7254751" cy="576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6f095deda2_0_3"/>
          <p:cNvSpPr txBox="1"/>
          <p:nvPr>
            <p:ph type="title"/>
          </p:nvPr>
        </p:nvSpPr>
        <p:spPr>
          <a:xfrm>
            <a:off x="2895600" y="595125"/>
            <a:ext cx="8610600" cy="7839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entury Gothic"/>
              <a:buNone/>
            </a:pPr>
            <a:r>
              <a:rPr lang="en-US" sz="2400"/>
              <a:t>HEADCOUNT</a:t>
            </a:r>
            <a:r>
              <a:rPr lang="en-US" sz="2400"/>
              <a:t> ENROLLMENT – APRIL 2024</a:t>
            </a:r>
            <a:endParaRPr/>
          </a:p>
          <a:p>
            <a:pPr indent="0" lvl="0" marL="0" rtl="0" algn="r">
              <a:spcBef>
                <a:spcPts val="0"/>
              </a:spcBef>
              <a:spcAft>
                <a:spcPts val="0"/>
              </a:spcAft>
              <a:buNone/>
            </a:pPr>
            <a:r>
              <a:t/>
            </a:r>
            <a:endParaRPr/>
          </a:p>
        </p:txBody>
      </p:sp>
      <p:pic>
        <p:nvPicPr>
          <p:cNvPr id="195" name="Google Shape;195;g26f095deda2_0_3"/>
          <p:cNvPicPr preferRelativeResize="0"/>
          <p:nvPr/>
        </p:nvPicPr>
        <p:blipFill>
          <a:blip r:embed="rId3">
            <a:alphaModFix/>
          </a:blip>
          <a:stretch>
            <a:fillRect/>
          </a:stretch>
        </p:blipFill>
        <p:spPr>
          <a:xfrm>
            <a:off x="3589575" y="1106350"/>
            <a:ext cx="6262899" cy="5383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2023-11-03T19:19:24Z</dcterms:created>
  <dc:creator>Brown, Stacy</dc:creator>
</cp:coreProperties>
</file>